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3" r:id="rId6"/>
    <p:sldId id="266" r:id="rId7"/>
    <p:sldId id="262" r:id="rId8"/>
    <p:sldId id="267" r:id="rId9"/>
    <p:sldId id="270" r:id="rId10"/>
    <p:sldId id="269"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09" d="100"/>
          <a:sy n="109" d="100"/>
        </p:scale>
        <p:origin x="208" y="6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mc:AlternateContent xmlns:mc="http://schemas.openxmlformats.org/markup-compatibility/2006">
    <mc:Choice xmlns:p14="http://schemas.microsoft.com/office/powerpoint/2010/main" Requires="p14">
      <p:transition spd="slow" p14:dur="2000" advTm="3098"/>
    </mc:Choice>
    <mc:Fallback>
      <p:transition spd="slow" advTm="30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Results:</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  My model beat all Yahoo Experts at each level of the top n sample players.</a:t>
            </a:r>
          </a:p>
          <a:p>
            <a:endParaRPr lang="en-US" dirty="0"/>
          </a:p>
        </p:txBody>
      </p:sp>
    </p:spTree>
    <p:extLst>
      <p:ext uri="{BB962C8B-B14F-4D97-AF65-F5344CB8AC3E}">
        <p14:creationId xmlns:p14="http://schemas.microsoft.com/office/powerpoint/2010/main" val="4253314933"/>
      </p:ext>
    </p:extLst>
  </p:cSld>
  <p:clrMapOvr>
    <a:masterClrMapping/>
  </p:clrMapOvr>
  <mc:AlternateContent xmlns:mc="http://schemas.openxmlformats.org/markup-compatibility/2006">
    <mc:Choice xmlns:p14="http://schemas.microsoft.com/office/powerpoint/2010/main" Requires="p14">
      <p:transition spd="slow" p14:dur="2000" advTm="20358"/>
    </mc:Choice>
    <mc:Fallback>
      <p:transition spd="slow" advTm="203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0A5E-65B0-F449-94F3-E1DD11C1525D}"/>
              </a:ext>
            </a:extLst>
          </p:cNvPr>
          <p:cNvSpPr>
            <a:spLocks noGrp="1"/>
          </p:cNvSpPr>
          <p:nvPr>
            <p:ph type="title"/>
          </p:nvPr>
        </p:nvSpPr>
        <p:spPr/>
        <p:txBody>
          <a:bodyPr/>
          <a:lstStyle/>
          <a:p>
            <a:pPr algn="ctr"/>
            <a:r>
              <a:rPr lang="en-US" dirty="0"/>
              <a:t>Predicting Next Season</a:t>
            </a:r>
          </a:p>
        </p:txBody>
      </p:sp>
      <p:sp>
        <p:nvSpPr>
          <p:cNvPr id="3" name="Content Placeholder 2">
            <a:extLst>
              <a:ext uri="{FF2B5EF4-FFF2-40B4-BE49-F238E27FC236}">
                <a16:creationId xmlns:a16="http://schemas.microsoft.com/office/drawing/2014/main" id="{0F288D60-F7FF-6844-B977-2BFEA6BA2F22}"/>
              </a:ext>
            </a:extLst>
          </p:cNvPr>
          <p:cNvSpPr>
            <a:spLocks noGrp="1"/>
          </p:cNvSpPr>
          <p:nvPr>
            <p:ph idx="1"/>
          </p:nvPr>
        </p:nvSpPr>
        <p:spPr>
          <a:xfrm>
            <a:off x="680321" y="2336873"/>
            <a:ext cx="9613861" cy="888241"/>
          </a:xfrm>
        </p:spPr>
        <p:txBody>
          <a:bodyPr/>
          <a:lstStyle/>
          <a:p>
            <a:r>
              <a:rPr lang="en-US" dirty="0"/>
              <a:t>With the departure of Demarcus Cousins, Anthony Davis is projected to retain his number 1 spot.</a:t>
            </a:r>
          </a:p>
        </p:txBody>
      </p:sp>
      <p:sp>
        <p:nvSpPr>
          <p:cNvPr id="4" name="TextBox 3">
            <a:extLst>
              <a:ext uri="{FF2B5EF4-FFF2-40B4-BE49-F238E27FC236}">
                <a16:creationId xmlns:a16="http://schemas.microsoft.com/office/drawing/2014/main" id="{6263AD82-F633-9A44-990B-D4D7423A8367}"/>
              </a:ext>
            </a:extLst>
          </p:cNvPr>
          <p:cNvSpPr txBox="1"/>
          <p:nvPr/>
        </p:nvSpPr>
        <p:spPr>
          <a:xfrm>
            <a:off x="680322" y="3571103"/>
            <a:ext cx="2272944" cy="2585323"/>
          </a:xfrm>
          <a:prstGeom prst="rect">
            <a:avLst/>
          </a:prstGeom>
          <a:noFill/>
        </p:spPr>
        <p:txBody>
          <a:bodyPr wrap="square" rtlCol="0">
            <a:spAutoFit/>
          </a:bodyPr>
          <a:lstStyle/>
          <a:p>
            <a:r>
              <a:rPr lang="en-US" dirty="0"/>
              <a:t>Gordon Hayward is expected to fall the most coming off an injury and joining a stacked Celtics team with young guys that could challenge him for playing time</a:t>
            </a:r>
          </a:p>
        </p:txBody>
      </p:sp>
      <p:sp>
        <p:nvSpPr>
          <p:cNvPr id="5" name="TextBox 4">
            <a:extLst>
              <a:ext uri="{FF2B5EF4-FFF2-40B4-BE49-F238E27FC236}">
                <a16:creationId xmlns:a16="http://schemas.microsoft.com/office/drawing/2014/main" id="{FCC7B87C-F5E0-9948-8400-B89C9AD1824C}"/>
              </a:ext>
            </a:extLst>
          </p:cNvPr>
          <p:cNvSpPr txBox="1"/>
          <p:nvPr/>
        </p:nvSpPr>
        <p:spPr>
          <a:xfrm>
            <a:off x="5647039" y="3571102"/>
            <a:ext cx="2074922" cy="2585323"/>
          </a:xfrm>
          <a:prstGeom prst="rect">
            <a:avLst/>
          </a:prstGeom>
          <a:noFill/>
        </p:spPr>
        <p:txBody>
          <a:bodyPr wrap="square" rtlCol="0">
            <a:spAutoFit/>
          </a:bodyPr>
          <a:lstStyle/>
          <a:p>
            <a:r>
              <a:rPr lang="en-US" dirty="0"/>
              <a:t>Meanwhile, Buddy </a:t>
            </a:r>
            <a:r>
              <a:rPr lang="en-US" dirty="0" err="1"/>
              <a:t>Hield</a:t>
            </a:r>
            <a:r>
              <a:rPr lang="en-US" dirty="0"/>
              <a:t> and Pascal </a:t>
            </a:r>
            <a:r>
              <a:rPr lang="en-US" dirty="0" err="1"/>
              <a:t>Siakam</a:t>
            </a:r>
            <a:r>
              <a:rPr lang="en-US" dirty="0"/>
              <a:t> who both gained starting spots on teams without ball dominant players are expected to rise the most.</a:t>
            </a:r>
          </a:p>
        </p:txBody>
      </p:sp>
      <p:pic>
        <p:nvPicPr>
          <p:cNvPr id="6" name="Picture 5">
            <a:extLst>
              <a:ext uri="{FF2B5EF4-FFF2-40B4-BE49-F238E27FC236}">
                <a16:creationId xmlns:a16="http://schemas.microsoft.com/office/drawing/2014/main" id="{EDF7821B-3407-414C-A246-1BDD4CE227B8}"/>
              </a:ext>
            </a:extLst>
          </p:cNvPr>
          <p:cNvPicPr>
            <a:picLocks noChangeAspect="1"/>
          </p:cNvPicPr>
          <p:nvPr/>
        </p:nvPicPr>
        <p:blipFill>
          <a:blip r:embed="rId2"/>
          <a:stretch>
            <a:fillRect/>
          </a:stretch>
        </p:blipFill>
        <p:spPr>
          <a:xfrm>
            <a:off x="3187858" y="3632886"/>
            <a:ext cx="2074921" cy="2471886"/>
          </a:xfrm>
          <a:prstGeom prst="rect">
            <a:avLst/>
          </a:prstGeom>
        </p:spPr>
      </p:pic>
      <p:pic>
        <p:nvPicPr>
          <p:cNvPr id="7" name="Picture 6">
            <a:extLst>
              <a:ext uri="{FF2B5EF4-FFF2-40B4-BE49-F238E27FC236}">
                <a16:creationId xmlns:a16="http://schemas.microsoft.com/office/drawing/2014/main" id="{237BF8C7-9A08-CA41-93C0-EC79FB26658D}"/>
              </a:ext>
            </a:extLst>
          </p:cNvPr>
          <p:cNvPicPr>
            <a:picLocks noChangeAspect="1"/>
          </p:cNvPicPr>
          <p:nvPr/>
        </p:nvPicPr>
        <p:blipFill>
          <a:blip r:embed="rId3"/>
          <a:stretch>
            <a:fillRect/>
          </a:stretch>
        </p:blipFill>
        <p:spPr>
          <a:xfrm>
            <a:off x="7956552" y="3485531"/>
            <a:ext cx="2074921" cy="1378232"/>
          </a:xfrm>
          <a:prstGeom prst="rect">
            <a:avLst/>
          </a:prstGeom>
        </p:spPr>
      </p:pic>
      <p:pic>
        <p:nvPicPr>
          <p:cNvPr id="8" name="Picture 7">
            <a:extLst>
              <a:ext uri="{FF2B5EF4-FFF2-40B4-BE49-F238E27FC236}">
                <a16:creationId xmlns:a16="http://schemas.microsoft.com/office/drawing/2014/main" id="{BC5FEEBD-2B7F-0F40-81B5-E36B47252C82}"/>
              </a:ext>
            </a:extLst>
          </p:cNvPr>
          <p:cNvPicPr>
            <a:picLocks noChangeAspect="1"/>
          </p:cNvPicPr>
          <p:nvPr/>
        </p:nvPicPr>
        <p:blipFill>
          <a:blip r:embed="rId4"/>
          <a:stretch>
            <a:fillRect/>
          </a:stretch>
        </p:blipFill>
        <p:spPr>
          <a:xfrm>
            <a:off x="7956552" y="5023835"/>
            <a:ext cx="2057430" cy="1366614"/>
          </a:xfrm>
          <a:prstGeom prst="rect">
            <a:avLst/>
          </a:prstGeom>
        </p:spPr>
      </p:pic>
    </p:spTree>
    <p:extLst>
      <p:ext uri="{BB962C8B-B14F-4D97-AF65-F5344CB8AC3E}">
        <p14:creationId xmlns:p14="http://schemas.microsoft.com/office/powerpoint/2010/main" val="2379613761"/>
      </p:ext>
    </p:extLst>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C6E9-84BA-9440-80ED-B68BA6CBC445}"/>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1AF076BA-AA89-1C42-906F-B9DE01D61953}"/>
              </a:ext>
            </a:extLst>
          </p:cNvPr>
          <p:cNvSpPr>
            <a:spLocks noGrp="1"/>
          </p:cNvSpPr>
          <p:nvPr>
            <p:ph idx="1"/>
          </p:nvPr>
        </p:nvSpPr>
        <p:spPr/>
        <p:txBody>
          <a:bodyPr/>
          <a:lstStyle/>
          <a:p>
            <a:pPr marL="0" indent="0">
              <a:buNone/>
            </a:pPr>
            <a:r>
              <a:rPr lang="en-US" dirty="0"/>
              <a:t>1) Get more data for rookies and Olympic team players.  These are two points of variance that my data doesn’t explain.</a:t>
            </a:r>
          </a:p>
          <a:p>
            <a:pPr marL="0" indent="0">
              <a:buNone/>
            </a:pPr>
            <a:r>
              <a:rPr lang="en-US" dirty="0"/>
              <a:t>2) I would like to create a class where you could compare your team to other teams and see what categories you can potentially win, which could help more advanced players </a:t>
            </a:r>
          </a:p>
          <a:p>
            <a:pPr marL="0" indent="0">
              <a:buNone/>
            </a:pPr>
            <a:r>
              <a:rPr lang="en-US" dirty="0"/>
              <a:t>3) Trade Evaluator, look at potential trades, whether or not they are fair and how they could potentially benefit both sides.</a:t>
            </a:r>
          </a:p>
        </p:txBody>
      </p:sp>
    </p:spTree>
    <p:extLst>
      <p:ext uri="{BB962C8B-B14F-4D97-AF65-F5344CB8AC3E}">
        <p14:creationId xmlns:p14="http://schemas.microsoft.com/office/powerpoint/2010/main" val="2030890956"/>
      </p:ext>
    </p:extLst>
  </p:cSld>
  <p:clrMapOvr>
    <a:masterClrMapping/>
  </p:clrMapOvr>
  <mc:AlternateContent xmlns:mc="http://schemas.openxmlformats.org/markup-compatibility/2006">
    <mc:Choice xmlns:p14="http://schemas.microsoft.com/office/powerpoint/2010/main" Requires="p14">
      <p:transition spd="slow" p14:dur="2000" advTm="18784"/>
    </mc:Choice>
    <mc:Fallback>
      <p:transition spd="slow" advTm="187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1336-B987-874E-8BDA-EE4F0044EAB6}"/>
              </a:ext>
            </a:extLst>
          </p:cNvPr>
          <p:cNvSpPr>
            <a:spLocks noGrp="1"/>
          </p:cNvSpPr>
          <p:nvPr>
            <p:ph type="title"/>
          </p:nvPr>
        </p:nvSpPr>
        <p:spPr/>
        <p:txBody>
          <a:bodyPr/>
          <a:lstStyle/>
          <a:p>
            <a:pPr algn="ctr"/>
            <a:r>
              <a:rPr lang="en-US" dirty="0"/>
              <a:t>Why Fantasy Basketball?</a:t>
            </a:r>
          </a:p>
        </p:txBody>
      </p:sp>
      <p:pic>
        <p:nvPicPr>
          <p:cNvPr id="4" name="Content Placeholder 3">
            <a:extLst>
              <a:ext uri="{FF2B5EF4-FFF2-40B4-BE49-F238E27FC236}">
                <a16:creationId xmlns:a16="http://schemas.microsoft.com/office/drawing/2014/main" id="{9FCEAC06-DE5F-664B-A860-5C296EF2C4D4}"/>
              </a:ext>
            </a:extLst>
          </p:cNvPr>
          <p:cNvPicPr>
            <a:picLocks noGrp="1" noChangeAspect="1"/>
          </p:cNvPicPr>
          <p:nvPr>
            <p:ph idx="1"/>
          </p:nvPr>
        </p:nvPicPr>
        <p:blipFill>
          <a:blip r:embed="rId2"/>
          <a:stretch>
            <a:fillRect/>
          </a:stretch>
        </p:blipFill>
        <p:spPr>
          <a:xfrm>
            <a:off x="6096000" y="2102021"/>
            <a:ext cx="5946467" cy="3582087"/>
          </a:xfrm>
          <a:prstGeom prst="rect">
            <a:avLst/>
          </a:prstGeom>
        </p:spPr>
      </p:pic>
      <p:sp>
        <p:nvSpPr>
          <p:cNvPr id="5" name="TextBox 4">
            <a:extLst>
              <a:ext uri="{FF2B5EF4-FFF2-40B4-BE49-F238E27FC236}">
                <a16:creationId xmlns:a16="http://schemas.microsoft.com/office/drawing/2014/main" id="{5260C529-5594-E94D-A865-9396B8200FAF}"/>
              </a:ext>
            </a:extLst>
          </p:cNvPr>
          <p:cNvSpPr txBox="1"/>
          <p:nvPr/>
        </p:nvSpPr>
        <p:spPr>
          <a:xfrm>
            <a:off x="247136" y="2102021"/>
            <a:ext cx="5350476" cy="4401205"/>
          </a:xfrm>
          <a:prstGeom prst="rect">
            <a:avLst/>
          </a:prstGeom>
          <a:noFill/>
        </p:spPr>
        <p:txBody>
          <a:bodyPr wrap="square" rtlCol="0">
            <a:spAutoFit/>
          </a:bodyPr>
          <a:lstStyle/>
          <a:p>
            <a:r>
              <a:rPr lang="en-US" sz="2000" dirty="0"/>
              <a:t>Sports Bring people together.  This is a picture of the warriors championship parade, people of all different backgrounds can come together with the people in their city and have pride and joy over a common cause.</a:t>
            </a:r>
          </a:p>
          <a:p>
            <a:endParaRPr lang="en-US" sz="2000" dirty="0"/>
          </a:p>
          <a:p>
            <a:r>
              <a:rPr lang="en-US" sz="2000" dirty="0"/>
              <a:t>Fantasy basketball along with other fantasy sports can allow friends from far away to come together over competing against each other in a friendly game.  It has almost become the main method in which I stay in touch with friends from high school and college.</a:t>
            </a:r>
          </a:p>
        </p:txBody>
      </p:sp>
    </p:spTree>
    <p:extLst>
      <p:ext uri="{BB962C8B-B14F-4D97-AF65-F5344CB8AC3E}">
        <p14:creationId xmlns:p14="http://schemas.microsoft.com/office/powerpoint/2010/main" val="2093655843"/>
      </p:ext>
    </p:extLst>
  </p:cSld>
  <p:clrMapOvr>
    <a:masterClrMapping/>
  </p:clrMapOvr>
  <mc:AlternateContent xmlns:mc="http://schemas.openxmlformats.org/markup-compatibility/2006">
    <mc:Choice xmlns:p14="http://schemas.microsoft.com/office/powerpoint/2010/main" Requires="p14">
      <p:transition spd="slow" p14:dur="2000" advTm="31466"/>
    </mc:Choice>
    <mc:Fallback>
      <p:transition spd="slow" advTm="314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mc:AlternateContent xmlns:mc="http://schemas.openxmlformats.org/markup-compatibility/2006">
    <mc:Choice xmlns:p14="http://schemas.microsoft.com/office/powerpoint/2010/main" Requires="p14">
      <p:transition spd="slow" p14:dur="2000" advTm="26249"/>
    </mc:Choice>
    <mc:Fallback>
      <p:transition spd="slow" advTm="262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Feature Importance: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3"/>
            <a:ext cx="9613861" cy="1702985"/>
          </a:xfrm>
        </p:spPr>
        <p:txBody>
          <a:bodyPr>
            <a:normAutofit/>
          </a:bodyPr>
          <a:lstStyle/>
          <a:p>
            <a:r>
              <a:rPr lang="en-US" sz="2000" dirty="0"/>
              <a:t>My intuition was that if the team has no changes, you can relatively accurately predict next season by just looking at the career trajectory and age of a player.</a:t>
            </a:r>
          </a:p>
          <a:p>
            <a:r>
              <a:rPr lang="en-US" sz="2000" dirty="0"/>
              <a:t>In the 90s and 2000s, stars didn’t change teams very much, so by just using last seasons data you could come up with a relatively accurate prediction for next year:</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mc:AlternateContent xmlns:mc="http://schemas.openxmlformats.org/markup-compatibility/2006">
    <mc:Choice xmlns:p14="http://schemas.microsoft.com/office/powerpoint/2010/main" Requires="p14">
      <p:transition spd="slow" p14:dur="2000" advTm="39452"/>
    </mc:Choice>
    <mc:Fallback>
      <p:transition spd="slow" advTm="394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Feature Importance:</a:t>
            </a:r>
            <a:br>
              <a:rPr lang="en-US" dirty="0"/>
            </a:b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lnSpcReduction="10000"/>
          </a:bodyPr>
          <a:lstStyle/>
          <a:p>
            <a:r>
              <a:rPr lang="en-US" sz="2000" dirty="0"/>
              <a:t>In basketball, there are only 5 players on a court,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mc:AlternateContent xmlns:mc="http://schemas.openxmlformats.org/markup-compatibility/2006">
    <mc:Choice xmlns:p14="http://schemas.microsoft.com/office/powerpoint/2010/main" Requires="p14">
      <p:transition spd="slow" p14:dur="2000" advTm="31615"/>
    </mc:Choice>
    <mc:Fallback>
      <p:transition spd="slow" advTm="316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mc:AlternateContent xmlns:mc="http://schemas.openxmlformats.org/markup-compatibility/2006">
    <mc:Choice xmlns:p14="http://schemas.microsoft.com/office/powerpoint/2010/main" Requires="p14">
      <p:transition spd="slow" p14:dur="2000" advTm="23352"/>
    </mc:Choice>
    <mc:Fallback>
      <p:transition spd="slow" advTm="233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Features:</a:t>
            </a:r>
            <a:br>
              <a:rPr lang="en-US" dirty="0"/>
            </a:b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mc:AlternateContent xmlns:mc="http://schemas.openxmlformats.org/markup-compatibility/2006">
    <mc:Choice xmlns:p14="http://schemas.microsoft.com/office/powerpoint/2010/main" Requires="p14">
      <p:transition spd="slow" p14:dur="2000" advTm="11396"/>
    </mc:Choice>
    <mc:Fallback>
      <p:transition spd="slow" advTm="113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Final model was run on 2017-18 data.</a:t>
            </a:r>
          </a:p>
        </p:txBody>
      </p:sp>
    </p:spTree>
    <p:extLst>
      <p:ext uri="{BB962C8B-B14F-4D97-AF65-F5344CB8AC3E}">
        <p14:creationId xmlns:p14="http://schemas.microsoft.com/office/powerpoint/2010/main" val="3215704300"/>
      </p:ext>
    </p:extLst>
  </p:cSld>
  <p:clrMapOvr>
    <a:masterClrMapping/>
  </p:clrMapOvr>
  <mc:AlternateContent xmlns:mc="http://schemas.openxmlformats.org/markup-compatibility/2006">
    <mc:Choice xmlns:p14="http://schemas.microsoft.com/office/powerpoint/2010/main" Requires="p14">
      <p:transition spd="slow" p14:dur="2000" advTm="22412"/>
    </mc:Choice>
    <mc:Fallback>
      <p:transition spd="slow" advTm="224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13528" y="-172995"/>
            <a:ext cx="12496144" cy="720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64745"/>
      </p:ext>
    </p:extLst>
  </p:cSld>
  <p:clrMapOvr>
    <a:masterClrMapping/>
  </p:clrMapOvr>
  <mc:AlternateContent xmlns:mc="http://schemas.openxmlformats.org/markup-compatibility/2006">
    <mc:Choice xmlns:p14="http://schemas.microsoft.com/office/powerpoint/2010/main" Requires="p14">
      <p:transition spd="slow" p14:dur="2000" advTm="6846"/>
    </mc:Choice>
    <mc:Fallback>
      <p:transition spd="slow" advTm="6846"/>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12967</TotalTime>
  <Words>902</Words>
  <Application>Microsoft Macintosh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Trebuchet MS</vt:lpstr>
      <vt:lpstr>Berlin</vt:lpstr>
      <vt:lpstr>Fantasy Basketball  Draft Kit</vt:lpstr>
      <vt:lpstr>Why Fantasy Basketball?</vt:lpstr>
      <vt:lpstr>Creating a Ranking System</vt:lpstr>
      <vt:lpstr>Feature Importance:  What Impacts Performance?</vt:lpstr>
      <vt:lpstr>Feature Importance: The Star of the Show</vt:lpstr>
      <vt:lpstr>What happens when you leave to a team with already established stars?</vt:lpstr>
      <vt:lpstr>Features: Evaluating Non-Linear Inputs</vt:lpstr>
      <vt:lpstr>Error Testing:  Cross Validation and Model Selection</vt:lpstr>
      <vt:lpstr>PowerPoint Presentation</vt:lpstr>
      <vt:lpstr>Results: Comparing to Yahoo Rankings</vt:lpstr>
      <vt:lpstr>Predicting Next Season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27</cp:revision>
  <dcterms:created xsi:type="dcterms:W3CDTF">2018-11-12T20:35:10Z</dcterms:created>
  <dcterms:modified xsi:type="dcterms:W3CDTF">2018-11-21T20:42:34Z</dcterms:modified>
</cp:coreProperties>
</file>